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/>
    <p:restoredTop sz="94692"/>
  </p:normalViewPr>
  <p:slideViewPr>
    <p:cSldViewPr snapToGrid="0" showGuides="1">
      <p:cViewPr>
        <p:scale>
          <a:sx n="200" d="100"/>
          <a:sy n="200" d="100"/>
        </p:scale>
        <p:origin x="2728" y="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49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5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1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0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2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98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0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9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81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02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0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8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9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7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04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0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2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67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37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91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9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09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7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058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0552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17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35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301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840888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60911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956728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5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1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8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85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3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0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91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244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68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9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7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00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6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11/6/25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tudio@catoebrown.com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drawing of a house&#10;&#10;AI-generated content may be incorrect.">
            <a:extLst>
              <a:ext uri="{FF2B5EF4-FFF2-40B4-BE49-F238E27FC236}">
                <a16:creationId xmlns:a16="http://schemas.microsoft.com/office/drawing/2014/main" id="{7A0B20E7-F5D0-D6FE-64EA-507EF338C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27" r="18627" b="19226"/>
          <a:stretch>
            <a:fillRect/>
          </a:stretch>
        </p:blipFill>
        <p:spPr>
          <a:xfrm>
            <a:off x="6096000" y="1"/>
            <a:ext cx="6096000" cy="5552050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8DDB21F-17FB-937D-17B8-0541EB6D680E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C9DD1-3A25-20BB-E51D-C01F8BA39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C o r r a n</a:t>
            </a:r>
            <a:br>
              <a:rPr lang="en-US" sz="5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5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r </a:t>
            </a:r>
            <a:r>
              <a:rPr lang="en-US" sz="5000" dirty="0" err="1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è</a:t>
            </a:r>
            <a:r>
              <a:rPr lang="en-US" sz="50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 I l e</a:t>
            </a:r>
            <a:br>
              <a:rPr lang="en-US" sz="48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25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a b e r f e l d y</a:t>
            </a:r>
            <a:br>
              <a:rPr lang="en-US" sz="24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15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affordable, sustainable, community-led housing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F0E94-1A27-8B13-5662-5400CAD87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798449"/>
            <a:ext cx="4517136" cy="138074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2E2CA60-DAA8-237A-5E8F-AA6AD99F3D3A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</p:spTree>
    <p:extLst>
      <p:ext uri="{BB962C8B-B14F-4D97-AF65-F5344CB8AC3E}">
        <p14:creationId xmlns:p14="http://schemas.microsoft.com/office/powerpoint/2010/main" val="113698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14269B-457D-55E0-26ED-DD525BE5CBF3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About </a:t>
            </a:r>
            <a:r>
              <a:rPr lang="en-US" sz="2500" cap="none" dirty="0">
                <a:latin typeface="Poppins Medium" pitchFamily="2" charset="77"/>
                <a:cs typeface="Poppins Medium" pitchFamily="2" charset="77"/>
              </a:rPr>
              <a:t>c/b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11AD57-5997-E579-AAD6-310BB176D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1785923"/>
            <a:ext cx="5330952" cy="328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RIBA Chartered Practice based in Inverness with a studio in Portree, led by co-founders Jamie Catoe &amp; Edward Brown. </a:t>
            </a: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Committed to community-led, sustainable design with projects rooted in Highland heritage &amp; ecology. </a:t>
            </a: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Collaborative approach delivering affordable housing &amp; place-sensitive design in partnership with local organisations. </a:t>
            </a: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b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</a:br>
            <a:r>
              <a:rPr lang="en-US" altLang="en-US" sz="1400" cap="none" dirty="0">
                <a:solidFill>
                  <a:srgbClr val="000000"/>
                </a:solidFill>
                <a:latin typeface="Raleway Light" pitchFamily="2" charset="77"/>
              </a:rPr>
              <a:t>Contact us: </a:t>
            </a:r>
            <a:r>
              <a:rPr lang="en-US" altLang="en-US" sz="1400" cap="none" dirty="0">
                <a:solidFill>
                  <a:srgbClr val="000000"/>
                </a:solidFill>
                <a:latin typeface="Raleway Light" pitchFamily="2" charset="77"/>
                <a:hlinkClick r:id="rId2"/>
              </a:rPr>
              <a:t>studio@catoebrown.com</a:t>
            </a:r>
            <a:r>
              <a:rPr lang="en-US" altLang="en-US" sz="1400" cap="none" dirty="0">
                <a:solidFill>
                  <a:srgbClr val="000000"/>
                </a:solidFill>
                <a:latin typeface="Raleway Light" pitchFamily="2" charset="77"/>
              </a:rPr>
              <a:t> </a:t>
            </a: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Light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FE6AA04-EE2C-FF39-EA22-F9C64E8D7F21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9E608B-4B8B-92F5-9B58-21717F8A44EB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1F1D950-2201-9A99-A0F3-F77780E91228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</p:spTree>
    <p:extLst>
      <p:ext uri="{BB962C8B-B14F-4D97-AF65-F5344CB8AC3E}">
        <p14:creationId xmlns:p14="http://schemas.microsoft.com/office/powerpoint/2010/main" val="46049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868F-A241-26ED-F471-5A713FF8E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B6067-B618-EF7F-ADE2-5BBCF13B5280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Former Slaughterhouse Site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504D35-8289-95B6-8E04-541B22DA0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2109089"/>
            <a:ext cx="5330952" cy="26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cap="none" dirty="0">
                <a:latin typeface="Raleway Medium" pitchFamily="2" charset="77"/>
              </a:rPr>
              <a:t>What: </a:t>
            </a:r>
            <a:r>
              <a:rPr lang="en-GB" sz="1400" cap="none" dirty="0">
                <a:latin typeface="Raleway Light" pitchFamily="2" charset="77"/>
              </a:rPr>
              <a:t>Brownfield redevelopment offering a sustainable alternative to greenfield sites. 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Medium" pitchFamily="2" charset="77"/>
              </a:rPr>
              <a:t>Where: </a:t>
            </a:r>
            <a:r>
              <a:rPr lang="en-GB" sz="1400" cap="none" dirty="0">
                <a:latin typeface="Raleway Light" pitchFamily="2" charset="77"/>
              </a:rPr>
              <a:t>Walkable location within a 20-minute neighbourhood, close to shops, schools, and transport. 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Medium" pitchFamily="2" charset="77"/>
              </a:rPr>
              <a:t>Why: </a:t>
            </a:r>
            <a:r>
              <a:rPr lang="en-GB" sz="1400" cap="none" dirty="0">
                <a:latin typeface="Raleway Light" pitchFamily="2" charset="77"/>
              </a:rPr>
              <a:t>Community-owned site in a quiet residential setting, enabling local-led housing delivery. </a:t>
            </a: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Raleway Light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78FA8B7-00E5-1793-F7A1-7A168C635885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DD93F99-0BA0-29A7-3339-48271A24A0DD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FD9EF920-E7BC-E0D6-C81B-9870652B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42" t="9971" r="7301" b="9971"/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00AF726-72E1-8FF6-2FDC-12FAA3423175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</p:spTree>
    <p:extLst>
      <p:ext uri="{BB962C8B-B14F-4D97-AF65-F5344CB8AC3E}">
        <p14:creationId xmlns:p14="http://schemas.microsoft.com/office/powerpoint/2010/main" val="22393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4AAC6-34BD-7879-E11E-1D24F52E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A5515-C099-1F23-45AF-CAAA2C814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8" r="910"/>
          <a:stretch>
            <a:fillRect/>
          </a:stretch>
        </p:blipFill>
        <p:spPr>
          <a:xfrm>
            <a:off x="6096000" y="-1"/>
            <a:ext cx="6096000" cy="6863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4594C5-6D34-A74A-156B-5272DAF8AE58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Development Proposal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D33ED3C-BEE3-C7D8-006F-CC54BA9EF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2109086"/>
            <a:ext cx="5330952" cy="26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cap="none" dirty="0">
                <a:latin typeface="Raleway Medium" pitchFamily="2" charset="77"/>
              </a:rPr>
              <a:t>Access: </a:t>
            </a:r>
            <a:r>
              <a:rPr lang="en-GB" sz="1400" cap="none" dirty="0">
                <a:latin typeface="Raleway Light" pitchFamily="2" charset="77"/>
              </a:rPr>
              <a:t>Access via Appin Place with relocated services gate; shared parking near track and rear gardens for easy access.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Medium" pitchFamily="2" charset="77"/>
              </a:rPr>
              <a:t>Houses: </a:t>
            </a:r>
            <a:r>
              <a:rPr lang="en-GB" sz="1400" cap="none" dirty="0">
                <a:latin typeface="Raleway Light" pitchFamily="2" charset="77"/>
              </a:rPr>
              <a:t>Eight homes (4 cottage flats, 4 houses) with rear gardens and landscaped communal areas to foster community.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Medium" pitchFamily="2" charset="77"/>
              </a:rPr>
              <a:t>Landscape: </a:t>
            </a:r>
            <a:r>
              <a:rPr lang="en-GB" sz="1400" cap="none" dirty="0">
                <a:latin typeface="Raleway Light" pitchFamily="2" charset="77"/>
              </a:rPr>
              <a:t>Native tree planting for screening and external treatments to enhance privacy and sense of place.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88FD1A8-DB36-4CFB-7838-AD4DE4066A7E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984FF2-A0B8-3C85-7E0E-7D3B189EE0F4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951960-DCF1-4876-8F46-7FAEF0BA902D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</p:spTree>
    <p:extLst>
      <p:ext uri="{BB962C8B-B14F-4D97-AF65-F5344CB8AC3E}">
        <p14:creationId xmlns:p14="http://schemas.microsoft.com/office/powerpoint/2010/main" val="185068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1A349-B170-CA44-7B19-38714291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5290B2-3F2A-F8B5-C44B-C8D83BFB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8" r="692"/>
          <a:stretch>
            <a:fillRect/>
          </a:stretch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1DFE8E-39B4-C0D9-F2EB-49EFA3423DCF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Site Strategy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05F8CCE-0CCC-4E1C-6A51-8317E48AC2FF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3E67A2-7113-BFD9-5463-CB5162BCC7A6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B0BFAEB-2AE1-8681-A0B3-3EA7AC0A701E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FA4E12-5EF1-0A41-4508-F0D3E8A50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68" y="1624341"/>
            <a:ext cx="5330952" cy="360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Medium" pitchFamily="2" charset="77"/>
              </a:rPr>
              <a:t>Community-Focused Design: </a:t>
            </a: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Compact layout with shared parking, active street frontage, and balanced density for privacy and amenity.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Light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Medium" pitchFamily="2" charset="77"/>
              </a:rPr>
              <a:t>Sustainable Landscape: </a:t>
            </a: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Integrated paths and green spaces, ecological planting, and water management through rain gardens and daylighted watercourse.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Light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Medium" pitchFamily="2" charset="77"/>
              </a:rPr>
              <a:t>Affordable &amp; Future-Proof Housing: </a:t>
            </a: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Community-owned homes with energy-efficient features, local-led delivery, and layouts that foster a sense of place.</a:t>
            </a: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614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C7F8-3864-5FED-6A70-BFEEF6A5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A5DBE-9DA1-B77F-14CE-280754B6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21" t="7676" r="31860" b="6077"/>
          <a:stretch>
            <a:fillRect/>
          </a:stretch>
        </p:blipFill>
        <p:spPr>
          <a:xfrm>
            <a:off x="6096000" y="0"/>
            <a:ext cx="6096000" cy="6858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DDE7AE-1AF3-3ADE-29D5-C5BA97D29EB4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House Concepts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C25745-2DBE-552D-059B-52F4081A89BE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032B251-A1E3-3B8F-17CF-1C1BC14F12FF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AB49846-C34D-7311-B6A9-42DFE5BBE14C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79746CC-992B-9571-81A7-3F6DD5976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68" y="1947505"/>
            <a:ext cx="5330952" cy="296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Four homes in a linear terrace (2×2-bed, 2×3-bed) with private entrances and modest gardens, complemented by shared landscaped areas.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aleway Light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Traditional forms with contemporary detailing; roof pitches and muted material palette harmonise with woodland setting.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aleway Light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 Light" pitchFamily="2" charset="77"/>
              </a:rPr>
              <a:t>Façades feature white render and vertical timber cladding, with durable slate and metal roofing for visual interest.</a:t>
            </a: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796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2F5F0-0477-3FC5-B253-23A83BF59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BBB812-A64B-6363-998D-A4FDBED5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37" t="7870" r="25002" b="6008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D0C5B5-7053-BEC7-885F-425D4E236BC1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Cottage Flat Concepts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C186E2-0FC9-2818-29A0-41B7FDFC2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2109087"/>
            <a:ext cx="5330952" cy="26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cap="none" dirty="0">
                <a:latin typeface="Raleway Light" pitchFamily="2" charset="77"/>
              </a:rPr>
              <a:t>Two-storey paired flats with private entrances; ground floor prioritises accessibility, upper units offer extensive views.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Compact footprint with generous two-bedroom layouts &amp; open-plan interiors for light &amp; flexibility.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White render, timber cladding, and dark roofing harmonise with woodland setting for an integrated look. </a:t>
            </a:r>
            <a:endParaRPr lang="en-GB" sz="1400" cap="none" dirty="0">
              <a:solidFill>
                <a:schemeClr val="tx1">
                  <a:lumMod val="50000"/>
                  <a:lumOff val="50000"/>
                </a:schemeClr>
              </a:solidFill>
              <a:latin typeface="Raleway Light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126D43-CD41-5141-3147-CDA063FAF23F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59C895-A391-9460-9135-97E7E69CD37B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F4AC48-80C8-954F-4BBD-2F2188BF02F7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</p:spTree>
    <p:extLst>
      <p:ext uri="{BB962C8B-B14F-4D97-AF65-F5344CB8AC3E}">
        <p14:creationId xmlns:p14="http://schemas.microsoft.com/office/powerpoint/2010/main" val="222963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421F-6018-ED63-1B7C-A62450C0A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8B6A39-547D-501B-4E2D-7AE7A27F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2" r="16120"/>
          <a:stretch>
            <a:fillRect/>
          </a:stretch>
        </p:blipFill>
        <p:spPr>
          <a:xfrm>
            <a:off x="6096000" y="3493236"/>
            <a:ext cx="6096000" cy="3364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A97873-2A2B-A49E-3CA4-846D80C05716}"/>
              </a:ext>
            </a:extLst>
          </p:cNvPr>
          <p:cNvSpPr txBox="1">
            <a:spLocks/>
          </p:cNvSpPr>
          <p:nvPr/>
        </p:nvSpPr>
        <p:spPr>
          <a:xfrm>
            <a:off x="429768" y="411480"/>
            <a:ext cx="5330952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cap="none" dirty="0">
                <a:latin typeface="Poppins Light" pitchFamily="2" charset="77"/>
                <a:cs typeface="Poppins Light" pitchFamily="2" charset="77"/>
              </a:rPr>
              <a:t>Other Considerations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F91F532-F47B-3A5F-7EB9-2EF5BE2EA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1139594"/>
            <a:ext cx="5330952" cy="457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cap="none" dirty="0">
                <a:latin typeface="Raleway Light" pitchFamily="2" charset="77"/>
              </a:rPr>
              <a:t>Safe access via Appin Place for all users, with provision for emergency &amp; service vehicles. 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Privacy for existing residents through strategic new planting &amp; screening. 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Flood risk mitigation using sustainable drainage &amp; site-specific measures; daylight existing culvert &amp; new culvert under existing track to replace existing.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Central refuse store on A827 for convenient access by all residents. </a:t>
            </a:r>
            <a:br>
              <a:rPr lang="en-GB" sz="1400" cap="none" dirty="0">
                <a:latin typeface="Raleway Light" pitchFamily="2" charset="77"/>
              </a:rPr>
            </a:br>
            <a:br>
              <a:rPr lang="en-GB" sz="1400" cap="none" dirty="0">
                <a:latin typeface="Raleway Light" pitchFamily="2" charset="77"/>
              </a:rPr>
            </a:br>
            <a:r>
              <a:rPr lang="en-GB" sz="1400" cap="none" dirty="0">
                <a:latin typeface="Raleway Light" pitchFamily="2" charset="77"/>
              </a:rPr>
              <a:t>Upgrade of existing play park (collaboration with PKC?)</a:t>
            </a:r>
            <a:endParaRPr lang="en-GB" sz="1400" cap="none" dirty="0">
              <a:solidFill>
                <a:schemeClr val="tx1">
                  <a:lumMod val="50000"/>
                  <a:lumOff val="50000"/>
                </a:schemeClr>
              </a:solidFill>
              <a:latin typeface="Raleway Light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0B7C9CE-0266-631A-108E-A099867AAA7A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31F139-8E5B-3C1D-C12A-B4772A60C638}"/>
              </a:ext>
            </a:extLst>
          </p:cNvPr>
          <p:cNvSpPr txBox="1">
            <a:spLocks/>
          </p:cNvSpPr>
          <p:nvPr/>
        </p:nvSpPr>
        <p:spPr>
          <a:xfrm>
            <a:off x="429768" y="4877172"/>
            <a:ext cx="4517136" cy="13807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7DB6FE-1C70-5148-FAF5-CF8BE6D20B91}"/>
              </a:ext>
            </a:extLst>
          </p:cNvPr>
          <p:cNvSpPr txBox="1">
            <a:spLocks/>
          </p:cNvSpPr>
          <p:nvPr/>
        </p:nvSpPr>
        <p:spPr>
          <a:xfrm>
            <a:off x="6431282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Corran </a:t>
            </a:r>
            <a:r>
              <a:rPr lang="en-GB" sz="800" dirty="0" err="1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Rèile</a:t>
            </a:r>
            <a:r>
              <a:rPr lang="en-GB" sz="800" dirty="0">
                <a:solidFill>
                  <a:schemeClr val="bg2">
                    <a:lumMod val="90000"/>
                  </a:schemeClr>
                </a:solidFill>
                <a:latin typeface="Poppins Light" pitchFamily="2" charset="77"/>
                <a:cs typeface="Poppins Light" pitchFamily="2" charset="77"/>
              </a:rPr>
              <a:t> Presentation 08/11/2025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713F1-3065-7BD5-3FD8-F5870604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2" r="16120"/>
          <a:stretch>
            <a:fillRect/>
          </a:stretch>
        </p:blipFill>
        <p:spPr>
          <a:xfrm>
            <a:off x="6096000" y="0"/>
            <a:ext cx="6096000" cy="335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9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8520CC-65F0-18A2-216C-712D0769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2CB200D-370C-A7C0-C804-83872A8E6FD6}"/>
              </a:ext>
            </a:extLst>
          </p:cNvPr>
          <p:cNvSpPr txBox="1">
            <a:spLocks/>
          </p:cNvSpPr>
          <p:nvPr/>
        </p:nvSpPr>
        <p:spPr>
          <a:xfrm>
            <a:off x="429768" y="5065776"/>
            <a:ext cx="5330952" cy="1380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architecture &amp; landscape studio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99A5B-BB2D-7F95-1A22-E63A8937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798449"/>
            <a:ext cx="4517136" cy="138074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catoe/brown</a:t>
            </a:r>
          </a:p>
        </p:txBody>
      </p:sp>
    </p:spTree>
    <p:extLst>
      <p:ext uri="{BB962C8B-B14F-4D97-AF65-F5344CB8AC3E}">
        <p14:creationId xmlns:p14="http://schemas.microsoft.com/office/powerpoint/2010/main" val="1755453047"/>
      </p:ext>
    </p:extLst>
  </p:cSld>
  <p:clrMapOvr>
    <a:masterClrMapping/>
  </p:clrMapOvr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583</Words>
  <Application>Microsoft Macintosh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Neue Haas Grotesk Text Pro</vt:lpstr>
      <vt:lpstr>Poppins Light</vt:lpstr>
      <vt:lpstr>Poppins Medium</vt:lpstr>
      <vt:lpstr>Raleway Light</vt:lpstr>
      <vt:lpstr>Raleway Medium</vt:lpstr>
      <vt:lpstr>Oasis</vt:lpstr>
      <vt:lpstr>C o r r a n r è I l e a b e r f e l d y affordable, sustainable, community-led housing</vt:lpstr>
      <vt:lpstr>RIBA Chartered Practice based in Inverness with a studio in Portree, led by co-founders Jamie Catoe &amp; Edward Brown.   Committed to community-led, sustainable design with projects rooted in Highland heritage &amp; ecology.   Collaborative approach delivering affordable housing &amp; place-sensitive design in partnership with local organisations.   Contact us: studio@catoebrown.com </vt:lpstr>
      <vt:lpstr>What: Brownfield redevelopment offering a sustainable alternative to greenfield sites.   Where: Walkable location within a 20-minute neighbourhood, close to shops, schools, and transport.   Why: Community-owned site in a quiet residential setting, enabling local-led housing delivery. </vt:lpstr>
      <vt:lpstr>Access: Access via Appin Place with relocated services gate; shared parking near track and rear gardens for easy access.  Houses: Eight homes (4 cottage flats, 4 houses) with rear gardens and landscaped communal areas to foster community.  Landscape: Native tree planting for screening and external treatments to enhance privacy and sense of place.</vt:lpstr>
      <vt:lpstr>PowerPoint Presentation</vt:lpstr>
      <vt:lpstr>PowerPoint Presentation</vt:lpstr>
      <vt:lpstr>Two-storey paired flats with private entrances; ground floor prioritises accessibility, upper units offer extensive views.  Compact footprint with generous two-bedroom layouts &amp; open-plan interiors for light &amp; flexibility.  White render, timber cladding, and dark roofing harmonise with woodland setting for an integrated look. </vt:lpstr>
      <vt:lpstr>Safe access via Appin Place for all users, with provision for emergency &amp; service vehicles.   Privacy for existing residents through strategic new planting &amp; screening.   Flood risk mitigation using sustainable drainage &amp; site-specific measures; daylight existing culvert &amp; new culvert under existing track to replace existing.  Central refuse store on A827 for convenient access by all residents.   Upgrade of existing play park (collaboration with PKC?)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 Brown</dc:creator>
  <cp:lastModifiedBy>Edward Brown</cp:lastModifiedBy>
  <cp:revision>3</cp:revision>
  <dcterms:created xsi:type="dcterms:W3CDTF">2025-11-06T11:40:39Z</dcterms:created>
  <dcterms:modified xsi:type="dcterms:W3CDTF">2025-11-06T13:29:42Z</dcterms:modified>
</cp:coreProperties>
</file>