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7" r:id="rId5"/>
    <p:sldId id="293" r:id="rId6"/>
    <p:sldId id="258" r:id="rId7"/>
    <p:sldId id="295" r:id="rId8"/>
    <p:sldId id="263" r:id="rId9"/>
    <p:sldId id="273" r:id="rId10"/>
    <p:sldId id="267" r:id="rId11"/>
    <p:sldId id="301" r:id="rId12"/>
    <p:sldId id="279" r:id="rId13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160382-E03A-488A-9ACC-C4F2909615C4}" v="2" dt="2025-11-03T14:17:43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0" autoAdjust="0"/>
    <p:restoredTop sz="94660"/>
  </p:normalViewPr>
  <p:slideViewPr>
    <p:cSldViewPr snapToGrid="0">
      <p:cViewPr varScale="1">
        <p:scale>
          <a:sx n="61" d="100"/>
          <a:sy n="61" d="100"/>
        </p:scale>
        <p:origin x="2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C6DC1-6AE0-4F7E-AEF7-6CD358D1FA0F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03232-1542-45D5-A98A-7390B1D9B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60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Commissioned to work</a:t>
            </a:r>
            <a:r>
              <a:rPr lang="en-US" baseline="0"/>
              <a:t> </a:t>
            </a:r>
            <a:r>
              <a:rPr lang="en-US"/>
              <a:t>on around 150 community-led</a:t>
            </a:r>
            <a:r>
              <a:rPr lang="en-US" baseline="0"/>
              <a:t> projects in total, with </a:t>
            </a:r>
            <a:r>
              <a:rPr lang="en-US"/>
              <a:t>many</a:t>
            </a:r>
            <a:r>
              <a:rPr lang="en-US" baseline="0"/>
              <a:t> more at earlier stages</a:t>
            </a:r>
          </a:p>
          <a:p>
            <a:endParaRPr lang="en-US"/>
          </a:p>
          <a:p>
            <a:r>
              <a:rPr lang="en-US">
                <a:cs typeface="Calibri"/>
              </a:rPr>
              <a:t>This </a:t>
            </a:r>
            <a:r>
              <a:rPr lang="en-US"/>
              <a:t>includes</a:t>
            </a:r>
            <a:r>
              <a:rPr lang="en-US" baseline="0"/>
              <a:t> </a:t>
            </a:r>
            <a:r>
              <a:rPr lang="en-US"/>
              <a:t>the  113 discounted properties with a RHB  we provided in almost 40 rural communities  and the 57 homes for rent in 30 communities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41223-E7C7-457A-A4B0-A1A2F92511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96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1223-E7C7-457A-A4B0-A1A2F92511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48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1223-E7C7-457A-A4B0-A1A2F92511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627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41223-E7C7-457A-A4B0-A1A2F92511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86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2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86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4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53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8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7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60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20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09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0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66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BD91D-5930-494F-9246-D716A09AE78D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75B1A-6D02-4D28-8A8F-03BD8AB544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1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onnie.macrae@chtrust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trust.co.uk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14424" r="-82" b="19711"/>
          <a:stretch/>
        </p:blipFill>
        <p:spPr>
          <a:xfrm>
            <a:off x="8391" y="0"/>
            <a:ext cx="12192000" cy="68831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8391" y="0"/>
            <a:ext cx="12208782" cy="2143125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9" y="196431"/>
            <a:ext cx="2839870" cy="142634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90734" y="196431"/>
            <a:ext cx="739103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0"/>
              </a:rPr>
              <a:t>Sustainable Rural Futures</a:t>
            </a:r>
            <a:r>
              <a:rPr lang="en-GB" b="1" i="0" dirty="0">
                <a:solidFill>
                  <a:schemeClr val="bg2">
                    <a:lumMod val="25000"/>
                  </a:schemeClr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r"/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25 years of community-led developments</a:t>
            </a:r>
          </a:p>
          <a:p>
            <a:pPr algn="r"/>
            <a:endParaRPr lang="en-GB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  <a:p>
            <a:pPr algn="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John Forbes</a:t>
            </a:r>
            <a:br>
              <a:rPr lang="en-GB" sz="1600" b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</a:br>
            <a:r>
              <a:rPr lang="en-GB" sz="1600" i="1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Community Led Housing Coordinator</a:t>
            </a:r>
          </a:p>
          <a:p>
            <a:pPr algn="r"/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hlinkClick r:id="rId4"/>
              </a:rPr>
              <a:t>john.forbes@chtrust.co.uk</a:t>
            </a:r>
            <a:endParaRPr lang="en-GB" sz="1600" i="1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  <a:p>
            <a:pPr algn="r"/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 </a:t>
            </a:r>
            <a:endParaRPr lang="en-GB" b="0" dirty="0">
              <a:solidFill>
                <a:schemeClr val="bg2">
                  <a:lumMod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0320" y="6359943"/>
            <a:ext cx="11601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Communities Housing Trust is a Company Limited by Guarantee (SC182862) and a Scottish Charity (SC027544)</a:t>
            </a:r>
            <a:endParaRPr lang="en-GB" sz="12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52753" y="5713612"/>
            <a:ext cx="2829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u="sng" dirty="0">
                <a:solidFill>
                  <a:schemeClr val="bg1"/>
                </a:solidFill>
                <a:latin typeface="Montserrat" panose="00000500000000000000" pitchFamily="2" charset="0"/>
              </a:rPr>
              <a:t>www.chtrust.co.uk</a:t>
            </a:r>
          </a:p>
          <a:p>
            <a:pPr algn="r"/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@</a:t>
            </a:r>
            <a:r>
              <a:rPr lang="en-GB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chtscotland</a:t>
            </a:r>
            <a:endParaRPr lang="en-GB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1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0049" y="2779355"/>
            <a:ext cx="3459752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b="1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Where we work</a:t>
            </a:r>
            <a:br>
              <a:rPr lang="en-GB" b="1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</a:br>
            <a:r>
              <a:rPr lang="en-GB" b="1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​</a:t>
            </a:r>
            <a:r>
              <a:rPr lang="en-GB" dirty="0">
                <a:solidFill>
                  <a:srgbClr val="4D4D4D"/>
                </a:solidFill>
                <a:latin typeface="Montserrat" panose="00000500000000000000" pitchFamily="2" charset="0"/>
              </a:rPr>
              <a:t>Some of our c</a:t>
            </a:r>
            <a:r>
              <a:rPr lang="en-GB" b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ommunity-led projects across northern and central Scotland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232083"/>
            <a:ext cx="1855361" cy="933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807" r="8068" b="6152"/>
          <a:stretch/>
        </p:blipFill>
        <p:spPr>
          <a:xfrm>
            <a:off x="6156251" y="0"/>
            <a:ext cx="603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8518" y="1337816"/>
            <a:ext cx="4541855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b="1" i="0" dirty="0">
                <a:effectLst/>
                <a:latin typeface="Montserrat" panose="00000500000000000000" pitchFamily="2" charset="0"/>
              </a:rPr>
              <a:t>What we do</a:t>
            </a:r>
          </a:p>
          <a:p>
            <a:endParaRPr lang="en-GB" b="1" i="0" dirty="0">
              <a:solidFill>
                <a:srgbClr val="4D4D4D"/>
              </a:solidFill>
              <a:effectLst/>
              <a:latin typeface="Montserrat" panose="00000500000000000000" pitchFamily="2" charset="0"/>
            </a:endParaRPr>
          </a:p>
          <a:p>
            <a:r>
              <a:rPr lang="en-GB" sz="1700" b="1" dirty="0">
                <a:solidFill>
                  <a:srgbClr val="4D4D4D"/>
                </a:solidFill>
                <a:latin typeface="Montserrat" panose="00000500000000000000" pitchFamily="2" charset="0"/>
              </a:rPr>
              <a:t>We are the leading organisation delivering community-led housing in Scotland</a:t>
            </a:r>
          </a:p>
          <a:p>
            <a:endParaRPr lang="en-GB" sz="1700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r>
              <a:rPr lang="en-GB" sz="1700" dirty="0">
                <a:solidFill>
                  <a:srgbClr val="4D4D4D"/>
                </a:solidFill>
                <a:latin typeface="Montserrat" panose="00000500000000000000" pitchFamily="2" charset="0"/>
              </a:rPr>
              <a:t>We tackle </a:t>
            </a:r>
            <a:r>
              <a:rPr lang="en-GB" sz="1700" b="1" dirty="0">
                <a:solidFill>
                  <a:srgbClr val="4D4D4D"/>
                </a:solidFill>
                <a:latin typeface="Montserrat" panose="00000500000000000000" pitchFamily="2" charset="0"/>
              </a:rPr>
              <a:t>social inequalities, repopulation</a:t>
            </a:r>
            <a:r>
              <a:rPr lang="en-GB" sz="1700" dirty="0">
                <a:solidFill>
                  <a:srgbClr val="4D4D4D"/>
                </a:solidFill>
                <a:latin typeface="Montserrat" panose="00000500000000000000" pitchFamily="2" charset="0"/>
              </a:rPr>
              <a:t> and </a:t>
            </a:r>
            <a:r>
              <a:rPr lang="en-GB" sz="1700" b="1" dirty="0">
                <a:solidFill>
                  <a:srgbClr val="4D4D4D"/>
                </a:solidFill>
                <a:latin typeface="Montserrat" panose="00000500000000000000" pitchFamily="2" charset="0"/>
              </a:rPr>
              <a:t>rural regeneration</a:t>
            </a:r>
          </a:p>
          <a:p>
            <a:endParaRPr lang="en-GB" sz="1700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r>
              <a:rPr lang="en-GB" sz="1700" dirty="0">
                <a:solidFill>
                  <a:srgbClr val="4D4D4D"/>
                </a:solidFill>
                <a:latin typeface="Montserrat" panose="00000500000000000000" pitchFamily="2" charset="0"/>
              </a:rPr>
              <a:t>We bring together public &amp; private stakeholders to provide </a:t>
            </a:r>
            <a:r>
              <a:rPr lang="en-GB" sz="1700" b="1" dirty="0">
                <a:solidFill>
                  <a:srgbClr val="4D4D4D"/>
                </a:solidFill>
                <a:latin typeface="Montserrat" panose="00000500000000000000" pitchFamily="2" charset="0"/>
              </a:rPr>
              <a:t>community-led, affordable housing </a:t>
            </a:r>
            <a:r>
              <a:rPr lang="en-GB" sz="1700" dirty="0">
                <a:solidFill>
                  <a:srgbClr val="4D4D4D"/>
                </a:solidFill>
                <a:latin typeface="Montserrat" panose="00000500000000000000" pitchFamily="2" charset="0"/>
              </a:rPr>
              <a:t>and accompanying facilities</a:t>
            </a:r>
          </a:p>
          <a:p>
            <a:endParaRPr lang="en-GB" sz="1700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r>
              <a:rPr lang="en-GB" sz="1700" dirty="0">
                <a:solidFill>
                  <a:srgbClr val="4D4D4D"/>
                </a:solidFill>
                <a:latin typeface="Montserrat" panose="00000500000000000000" pitchFamily="2" charset="0"/>
              </a:rPr>
              <a:t>We pioneer a range of </a:t>
            </a:r>
            <a:r>
              <a:rPr lang="en-GB" sz="1700" b="1" dirty="0">
                <a:solidFill>
                  <a:srgbClr val="4D4D4D"/>
                </a:solidFill>
                <a:latin typeface="Montserrat" panose="00000500000000000000" pitchFamily="2" charset="0"/>
              </a:rPr>
              <a:t>housing tenures, financial and technical solutions </a:t>
            </a:r>
            <a:r>
              <a:rPr lang="en-GB" sz="1700" dirty="0">
                <a:solidFill>
                  <a:srgbClr val="4D4D4D"/>
                </a:solidFill>
                <a:latin typeface="Montserrat" panose="00000500000000000000" pitchFamily="2" charset="0"/>
              </a:rPr>
              <a:t>to create sustainable futures for rural communities – including initiatives such as Long Lease, Rural Housing Burden and Woodland Crofts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46" y="191531"/>
            <a:ext cx="1855361" cy="933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22851" r="12725" b="4910"/>
          <a:stretch/>
        </p:blipFill>
        <p:spPr>
          <a:xfrm>
            <a:off x="9038014" y="342"/>
            <a:ext cx="3151068" cy="18570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32965" y="1867697"/>
            <a:ext cx="315398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0" dirty="0">
                <a:effectLst/>
                <a:latin typeface="Montserrat" panose="00000500000000000000" pitchFamily="2" charset="0"/>
              </a:rPr>
              <a:t>Strontian Community School Ltd. </a:t>
            </a:r>
            <a:endParaRPr lang="en-GB" sz="1050" b="0" i="1" dirty="0">
              <a:effectLst/>
              <a:latin typeface="Montserrat" panose="000005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77" y="6523786"/>
            <a:ext cx="336519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0" dirty="0" err="1">
                <a:effectLst/>
                <a:latin typeface="Montserrat" panose="00000500000000000000" pitchFamily="2" charset="0"/>
              </a:rPr>
              <a:t>Staffin</a:t>
            </a:r>
            <a:r>
              <a:rPr lang="en-GB" sz="1050" b="1" i="0" dirty="0">
                <a:effectLst/>
                <a:latin typeface="Montserrat" panose="00000500000000000000" pitchFamily="2" charset="0"/>
              </a:rPr>
              <a:t>, NHS health centre</a:t>
            </a:r>
            <a:endParaRPr lang="en-GB" sz="1050" b="0" i="1" dirty="0">
              <a:effectLst/>
              <a:latin typeface="Montserrat" panose="000005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32965" y="6523786"/>
            <a:ext cx="29452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0" dirty="0">
                <a:effectLst/>
                <a:latin typeface="Montserrat" panose="00000500000000000000" pitchFamily="2" charset="0"/>
              </a:rPr>
              <a:t>GALE Centre, </a:t>
            </a:r>
            <a:r>
              <a:rPr lang="en-GB" sz="1050" b="1" i="0" dirty="0" err="1">
                <a:effectLst/>
                <a:latin typeface="Montserrat" panose="00000500000000000000" pitchFamily="2" charset="0"/>
              </a:rPr>
              <a:t>Gairloch</a:t>
            </a:r>
            <a:endParaRPr lang="en-GB" sz="1050" b="0" i="1" dirty="0">
              <a:effectLst/>
              <a:latin typeface="Montserrat" panose="000005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648" y="1826896"/>
            <a:ext cx="314814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0" dirty="0">
                <a:effectLst/>
                <a:latin typeface="Montserrat" panose="00000500000000000000" pitchFamily="2" charset="0"/>
              </a:rPr>
              <a:t>Greener Homes / Rent To Buy, </a:t>
            </a:r>
            <a:r>
              <a:rPr lang="en-GB" sz="1050" b="1" i="0" dirty="0" err="1">
                <a:effectLst/>
                <a:latin typeface="Montserrat" panose="00000500000000000000" pitchFamily="2" charset="0"/>
              </a:rPr>
              <a:t>Fodderty</a:t>
            </a:r>
            <a:endParaRPr lang="en-GB" sz="1050" b="0" i="1" dirty="0">
              <a:effectLst/>
              <a:latin typeface="Montserrat" panose="000005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32965" y="4053511"/>
            <a:ext cx="31539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0" dirty="0">
                <a:effectLst/>
                <a:latin typeface="Montserrat" panose="00000500000000000000" pitchFamily="2" charset="0"/>
              </a:rPr>
              <a:t>Rural Housing Burden / Self Build</a:t>
            </a:r>
            <a:endParaRPr lang="en-GB" sz="1050" b="0" i="1" dirty="0">
              <a:effectLst/>
              <a:latin typeface="Montserrat" panose="000005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"/>
          <a:stretch/>
        </p:blipFill>
        <p:spPr>
          <a:xfrm>
            <a:off x="-7380" y="2235958"/>
            <a:ext cx="3104696" cy="200171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3648" y="4247463"/>
            <a:ext cx="302141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0" dirty="0">
                <a:effectLst/>
                <a:latin typeface="Montserrat" panose="00000500000000000000" pitchFamily="2" charset="0"/>
              </a:rPr>
              <a:t>Cairngorms, low-cost home ownership </a:t>
            </a:r>
            <a:endParaRPr lang="en-GB" sz="1050" b="0" i="1" dirty="0">
              <a:effectLst/>
              <a:latin typeface="Montserrat" panose="000005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0" b="20586"/>
          <a:stretch/>
        </p:blipFill>
        <p:spPr>
          <a:xfrm>
            <a:off x="9032965" y="4459283"/>
            <a:ext cx="3159035" cy="2065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2"/>
          <a:stretch/>
        </p:blipFill>
        <p:spPr>
          <a:xfrm>
            <a:off x="-1" y="342"/>
            <a:ext cx="3097317" cy="181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7"/>
          <a:stretch/>
        </p:blipFill>
        <p:spPr>
          <a:xfrm>
            <a:off x="-7380" y="4651013"/>
            <a:ext cx="3104696" cy="1872773"/>
          </a:xfrm>
          <a:prstGeom prst="rect">
            <a:avLst/>
          </a:prstGeom>
        </p:spPr>
      </p:pic>
      <p:pic>
        <p:nvPicPr>
          <p:cNvPr id="7" name="Picture 6" descr="A aerial view of a small village&#10;&#10;AI-generated content may be incorrect.">
            <a:extLst>
              <a:ext uri="{FF2B5EF4-FFF2-40B4-BE49-F238E27FC236}">
                <a16:creationId xmlns:a16="http://schemas.microsoft.com/office/drawing/2014/main" id="{D34FBF69-5131-52F5-4DFD-3E6C37F280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18" t="9717" b="25983"/>
          <a:stretch>
            <a:fillRect/>
          </a:stretch>
        </p:blipFill>
        <p:spPr bwMode="auto">
          <a:xfrm>
            <a:off x="9035881" y="2166174"/>
            <a:ext cx="3151068" cy="1887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44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232083"/>
            <a:ext cx="1855361" cy="9339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69623" y="460537"/>
            <a:ext cx="85080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500" b="1" dirty="0">
                <a:latin typeface="Montserrat" panose="00000500000000000000" pitchFamily="2" charset="0"/>
              </a:rPr>
              <a:t>Our Role for Aberfeldy Development Trust</a:t>
            </a:r>
            <a:endParaRPr lang="en-GB" b="1" i="1" dirty="0">
              <a:effectLst/>
              <a:latin typeface="Montserrat" panose="000005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32566" y="1405559"/>
            <a:ext cx="536894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Montserrat" panose="00000500000000000000" pitchFamily="2" charset="0"/>
              </a:rPr>
              <a:t>Acting as Development Agent:</a:t>
            </a:r>
            <a:br>
              <a:rPr lang="en-GB" b="1" dirty="0">
                <a:solidFill>
                  <a:srgbClr val="4D4D4D"/>
                </a:solidFill>
                <a:latin typeface="Montserrat" panose="00000500000000000000" pitchFamily="2" charset="0"/>
              </a:rPr>
            </a:br>
            <a:r>
              <a:rPr lang="en-GB" b="1" dirty="0">
                <a:solidFill>
                  <a:srgbClr val="4D4D4D"/>
                </a:solidFill>
                <a:latin typeface="Montserrat" panose="00000500000000000000" pitchFamily="2" charset="0"/>
              </a:rPr>
              <a:t>​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Reviewing procurement and tender processes.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Secure funding for site acquisition.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Overseeing the design team and specialist consultants. </a:t>
            </a:r>
          </a:p>
          <a:p>
            <a:pPr marL="342900" indent="-342900">
              <a:buFontTx/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Business Planning and handling quotes.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Liaising with grant providers, including Scottish Government More Homes Division, Scottish Land Fund and Perth &amp; Kinross Council.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Managing development activities.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Assessing requirements for </a:t>
            </a:r>
            <a:r>
              <a:rPr lang="en-US">
                <a:solidFill>
                  <a:srgbClr val="4D4D4D"/>
                </a:solidFill>
                <a:latin typeface="Montserrat" panose="00000500000000000000" pitchFamily="2" charset="0"/>
              </a:rPr>
              <a:t>feasibility studies.</a:t>
            </a:r>
            <a:endParaRPr lang="en-US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4D4D4D"/>
                </a:solidFill>
                <a:latin typeface="Montserrat" panose="00000500000000000000" pitchFamily="2" charset="0"/>
              </a:rPr>
              <a:t>Community and stakeholder engagement. Involving the community at key stages throughout process for input and feedback.</a:t>
            </a:r>
          </a:p>
          <a:p>
            <a:endParaRPr lang="en-US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Aerial view of a land with buildings and roads&#10;&#10;AI-generated content may be incorrect.">
            <a:extLst>
              <a:ext uri="{FF2B5EF4-FFF2-40B4-BE49-F238E27FC236}">
                <a16:creationId xmlns:a16="http://schemas.microsoft.com/office/drawing/2014/main" id="{B6C47301-9A77-4274-63FD-093E51AE9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1405559"/>
            <a:ext cx="6484568" cy="45853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3012" y="5683120"/>
            <a:ext cx="4752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The </a:t>
            </a:r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proposed site in Aberfeldy</a:t>
            </a:r>
            <a:endParaRPr lang="en-GB" sz="1400" b="0" i="1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232083"/>
            <a:ext cx="1855361" cy="9339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69623" y="460537"/>
            <a:ext cx="85080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500" b="1" i="0" dirty="0">
                <a:effectLst/>
                <a:latin typeface="Montserrat" panose="00000500000000000000" pitchFamily="2" charset="0"/>
              </a:rPr>
              <a:t>Community Housing Options</a:t>
            </a:r>
            <a:endParaRPr lang="en-GB" b="1" i="1" dirty="0">
              <a:effectLst/>
              <a:latin typeface="Montserrat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2566" y="1288598"/>
            <a:ext cx="53689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Community rent options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:</a:t>
            </a: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anose="00000500000000000000" pitchFamily="2" charset="0"/>
              </a:rPr>
              <a:t>Social rent equivalent.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anose="00000500000000000000" pitchFamily="2" charset="0"/>
              </a:rPr>
              <a:t>Mid market rent.</a:t>
            </a: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  <a:p>
            <a:pPr lvl="0"/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Sales options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: </a:t>
            </a: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Montserrat" panose="00000500000000000000" pitchFamily="2" charset="0"/>
              </a:rPr>
              <a:t>Low-Cost Home Ownership (Discounted Sales). Protected by a Rural Housing burden.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dirty="0">
              <a:latin typeface="Montserrat" panose="00000500000000000000" pitchFamily="2" charset="0"/>
            </a:endParaRP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FBF69-5131-52F5-4DFD-3E6C37F28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5382"/>
            <a:ext cx="6052959" cy="48657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489" y="5675751"/>
            <a:ext cx="5962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Colonsay: </a:t>
            </a: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a mix of affordable rent, LCHO, </a:t>
            </a:r>
            <a:r>
              <a:rPr lang="en-GB" sz="1400">
                <a:solidFill>
                  <a:schemeClr val="bg1"/>
                </a:solidFill>
                <a:latin typeface="Montserrat" panose="00000500000000000000" pitchFamily="2" charset="0"/>
              </a:rPr>
              <a:t>local worker </a:t>
            </a: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and discounted self build plots</a:t>
            </a:r>
          </a:p>
        </p:txBody>
      </p:sp>
    </p:spTree>
    <p:extLst>
      <p:ext uri="{BB962C8B-B14F-4D97-AF65-F5344CB8AC3E}">
        <p14:creationId xmlns:p14="http://schemas.microsoft.com/office/powerpoint/2010/main" val="8289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232083"/>
            <a:ext cx="1855361" cy="9339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69623" y="460537"/>
            <a:ext cx="85080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500" b="1" dirty="0">
                <a:solidFill>
                  <a:srgbClr val="4D4D4D"/>
                </a:solidFill>
                <a:latin typeface="Montserrat" panose="00000500000000000000" pitchFamily="2" charset="0"/>
              </a:rPr>
              <a:t>Community-led allocation policies</a:t>
            </a:r>
            <a:endParaRPr lang="en-GB" b="1" i="1" dirty="0">
              <a:solidFill>
                <a:srgbClr val="4D4D4D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3085" y="1166046"/>
            <a:ext cx="721842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Montserrat" panose="00000500000000000000" pitchFamily="2" charset="0"/>
              </a:rPr>
              <a:t>Applies to </a:t>
            </a:r>
            <a:r>
              <a:rPr lang="en-GB" b="1" dirty="0">
                <a:latin typeface="Montserrat" panose="00000500000000000000" pitchFamily="2" charset="0"/>
              </a:rPr>
              <a:t>all</a:t>
            </a:r>
            <a:r>
              <a:rPr lang="en-GB" dirty="0">
                <a:latin typeface="Montserrat" panose="00000500000000000000" pitchFamily="2" charset="0"/>
              </a:rPr>
              <a:t> Community Led Housing developments: Sales and Rentals.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Montserrat" panose="00000500000000000000" pitchFamily="2" charset="0"/>
            </a:endParaRPr>
          </a:p>
          <a:p>
            <a:pPr lvl="0"/>
            <a:r>
              <a:rPr lang="en-GB" b="1" dirty="0">
                <a:latin typeface="Montserrat" panose="00000500000000000000" pitchFamily="2" charset="0"/>
              </a:rPr>
              <a:t>BENEFITS: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Prioritises the needs of the local community based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People already living there, in insecure or unsuitable property.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The need to work locally.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Family connections.</a:t>
            </a:r>
          </a:p>
          <a:p>
            <a:pPr lvl="0"/>
            <a:endParaRPr lang="en-GB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Helps support: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Younger people to stay in their own community &amp; contribute.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Businesses and service providers struggling to find accommodation for staff.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School rolls and services.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Older people able to stay in own community near family and friends support structures.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latin typeface="Montserrat" panose="00000500000000000000" pitchFamily="2" charset="0"/>
              </a:rPr>
              <a:t>Ensures </a:t>
            </a:r>
            <a:r>
              <a:rPr lang="en-GB" dirty="0">
                <a:latin typeface="Montserrat" panose="00000500000000000000" pitchFamily="2" charset="0"/>
              </a:rPr>
              <a:t>a diverse and sustainable community</a:t>
            </a: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  <a:p>
            <a:pPr lvl="0"/>
            <a:endParaRPr lang="en-GB" sz="2000" dirty="0">
              <a:latin typeface="Montserrat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8" r="24360"/>
          <a:stretch/>
        </p:blipFill>
        <p:spPr>
          <a:xfrm>
            <a:off x="-6325" y="1405559"/>
            <a:ext cx="4785716" cy="46165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325" y="5350330"/>
            <a:ext cx="4578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Achiltibuie</a:t>
            </a:r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: </a:t>
            </a: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renovation of community-owned former schoolhouse</a:t>
            </a:r>
          </a:p>
        </p:txBody>
      </p:sp>
    </p:spTree>
    <p:extLst>
      <p:ext uri="{BB962C8B-B14F-4D97-AF65-F5344CB8AC3E}">
        <p14:creationId xmlns:p14="http://schemas.microsoft.com/office/powerpoint/2010/main" val="278552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232083"/>
            <a:ext cx="1855361" cy="9339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69623" y="460537"/>
            <a:ext cx="85080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500" b="1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Housing Management</a:t>
            </a:r>
            <a:endParaRPr lang="en-GB" b="1" i="1" dirty="0">
              <a:solidFill>
                <a:srgbClr val="4D4D4D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62847" y="1403497"/>
            <a:ext cx="642915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Allocations Policy, Selection of Prospective Tenants / Buyers and Offers.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Ongoing Housing and Tenant Management.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latin typeface="Montserrat" panose="00000500000000000000" pitchFamily="2" charset="0"/>
              </a:rPr>
              <a:t>End of Defects Management.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>
                <a:latin typeface="Montserrat" panose="00000500000000000000" pitchFamily="2" charset="0"/>
              </a:rPr>
              <a:t>Potential Providers</a:t>
            </a:r>
            <a:r>
              <a:rPr lang="en-GB" dirty="0">
                <a:latin typeface="Montserrat" panose="00000500000000000000" pitchFamily="2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latin typeface="Montserrat" panose="00000500000000000000" pitchFamily="2" charset="0"/>
            </a:endParaRPr>
          </a:p>
          <a:p>
            <a:pPr lvl="0"/>
            <a:endParaRPr lang="en-GB" dirty="0">
              <a:latin typeface="Montserrat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r="13273"/>
          <a:stretch/>
        </p:blipFill>
        <p:spPr>
          <a:xfrm>
            <a:off x="0" y="1403497"/>
            <a:ext cx="5667153" cy="54545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79" y="6214930"/>
            <a:ext cx="5484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Kilbeg</a:t>
            </a:r>
            <a:r>
              <a:rPr lang="en-GB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, Skye</a:t>
            </a:r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: initial phase of 2 </a:t>
            </a:r>
          </a:p>
          <a:p>
            <a:r>
              <a:rPr lang="en-GB" sz="1400" dirty="0">
                <a:solidFill>
                  <a:schemeClr val="bg1"/>
                </a:solidFill>
                <a:latin typeface="Montserrat" panose="00000500000000000000" pitchFamily="2" charset="0"/>
              </a:rPr>
              <a:t>homes with Rural Housing Burden </a:t>
            </a:r>
          </a:p>
        </p:txBody>
      </p:sp>
    </p:spTree>
    <p:extLst>
      <p:ext uri="{BB962C8B-B14F-4D97-AF65-F5344CB8AC3E}">
        <p14:creationId xmlns:p14="http://schemas.microsoft.com/office/powerpoint/2010/main" val="20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9623" y="460537"/>
            <a:ext cx="85080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500" b="1" dirty="0">
                <a:solidFill>
                  <a:srgbClr val="4D4D4D"/>
                </a:solidFill>
                <a:latin typeface="Montserrat" panose="00000500000000000000" pitchFamily="2" charset="0"/>
              </a:rPr>
              <a:t>Key Stages</a:t>
            </a:r>
            <a:endParaRPr lang="en-GB" b="0" i="1" dirty="0">
              <a:solidFill>
                <a:srgbClr val="4D4D4D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2" y="232083"/>
            <a:ext cx="1855361" cy="933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2002812"/>
            <a:ext cx="56905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Site Acquisition.		Concluded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Statutory Consents. 		Early 2026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Construction Tender.		Summer 2026</a:t>
            </a:r>
          </a:p>
          <a:p>
            <a:pPr lvl="0"/>
            <a:endParaRPr lang="en-GB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Secure Funding.		Autumn 2026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Commence Construction.	Winter 2026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</a:rPr>
              <a:t>Handover.		Late 2027 / Early 2028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9CAB9-938F-B2CD-CDAB-73D509242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4" y="1358898"/>
            <a:ext cx="5972826" cy="50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62877" r="17670" b="7952"/>
          <a:stretch/>
        </p:blipFill>
        <p:spPr>
          <a:xfrm>
            <a:off x="0" y="3531473"/>
            <a:ext cx="12192000" cy="29622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5223" y="2581535"/>
            <a:ext cx="3056709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b="1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Contact us</a:t>
            </a:r>
            <a:br>
              <a:rPr lang="en-GB" b="1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</a:br>
            <a:r>
              <a:rPr lang="en-GB" b="1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​</a:t>
            </a:r>
            <a:endParaRPr lang="en-GB" b="0" i="1" dirty="0">
              <a:solidFill>
                <a:srgbClr val="4D4D4D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37639" y="2607932"/>
            <a:ext cx="4310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info@chtrust.co.uk</a:t>
            </a:r>
            <a:br>
              <a:rPr lang="en-GB" dirty="0">
                <a:latin typeface="Montserrat" panose="00000500000000000000" pitchFamily="2" charset="0"/>
              </a:rPr>
            </a:br>
            <a:r>
              <a:rPr lang="en-GB" b="0" i="0" dirty="0">
                <a:solidFill>
                  <a:srgbClr val="4D4D4D"/>
                </a:solidFill>
                <a:effectLst/>
                <a:latin typeface="Montserrat" panose="00000500000000000000" pitchFamily="2" charset="0"/>
              </a:rPr>
              <a:t>​01463 233549</a:t>
            </a:r>
          </a:p>
          <a:p>
            <a:r>
              <a:rPr lang="en-GB" b="1" dirty="0">
                <a:solidFill>
                  <a:srgbClr val="4D4D4D"/>
                </a:solidFill>
                <a:latin typeface="Montserrat" panose="00000500000000000000" pitchFamily="2" charset="0"/>
                <a:hlinkClick r:id="rId3"/>
              </a:rPr>
              <a:t>www.chtrust.co.uk</a:t>
            </a:r>
            <a:endParaRPr lang="en-GB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r>
              <a:rPr lang="en-GB" dirty="0">
                <a:solidFill>
                  <a:srgbClr val="4D4D4D"/>
                </a:solidFill>
                <a:latin typeface="Montserrat" panose="00000500000000000000" pitchFamily="2" charset="0"/>
              </a:rPr>
              <a:t>@</a:t>
            </a:r>
            <a:r>
              <a:rPr lang="en-GB" dirty="0" err="1">
                <a:solidFill>
                  <a:srgbClr val="4D4D4D"/>
                </a:solidFill>
                <a:latin typeface="Montserrat" panose="00000500000000000000" pitchFamily="2" charset="0"/>
              </a:rPr>
              <a:t>chtscotland</a:t>
            </a:r>
            <a:endParaRPr lang="en-GB" dirty="0">
              <a:latin typeface="Montserrat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36" y="269639"/>
            <a:ext cx="3919728" cy="19731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5275" y="6431350"/>
            <a:ext cx="11601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Communities Housing Trust is a Company Limited by Guarantee (SC182862) and a Scottish Charity (SC027544)</a:t>
            </a:r>
            <a:endParaRPr lang="en-GB" sz="1200" dirty="0">
              <a:latin typeface="Montserrat" panose="000005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/>
          <a:stretch/>
        </p:blipFill>
        <p:spPr>
          <a:xfrm>
            <a:off x="8980261" y="3465337"/>
            <a:ext cx="965379" cy="3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a4fc0b-af65-4d55-be35-65317e053893" xsi:nil="true"/>
    <lcf76f155ced4ddcb4097134ff3c332f xmlns="4990d721-bb90-4b18-b739-915c64685be7">
      <Terms xmlns="http://schemas.microsoft.com/office/infopath/2007/PartnerControls"/>
    </lcf76f155ced4ddcb4097134ff3c332f>
    <UsableInMarketing xmlns="4990d721-bb90-4b18-b739-915c64685be7">false</UsableInMarketing>
    <AddtoPhotoLibrary xmlns="4990d721-bb90-4b18-b739-915c64685be7">false</AddtoPhotoLibrary>
    <UsableinMarketing_x003f_ xmlns="4990d721-bb90-4b18-b739-915c64685be7">false</UsableinMarketing_x003f_>
    <ReceivedMediaConsent xmlns="4990d721-bb90-4b18-b739-915c64685be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D9EEAF3B2A454B8EA81A04E39B4DF1" ma:contentTypeVersion="22" ma:contentTypeDescription="Create a new document." ma:contentTypeScope="" ma:versionID="0a5dd7826deed9fd8720237f92859fb2">
  <xsd:schema xmlns:xsd="http://www.w3.org/2001/XMLSchema" xmlns:xs="http://www.w3.org/2001/XMLSchema" xmlns:p="http://schemas.microsoft.com/office/2006/metadata/properties" xmlns:ns2="4990d721-bb90-4b18-b739-915c64685be7" xmlns:ns3="19a4fc0b-af65-4d55-be35-65317e053893" targetNamespace="http://schemas.microsoft.com/office/2006/metadata/properties" ma:root="true" ma:fieldsID="60f62eb21fcd4f372999990f40bffe69" ns2:_="" ns3:_="">
    <xsd:import namespace="4990d721-bb90-4b18-b739-915c64685be7"/>
    <xsd:import namespace="19a4fc0b-af65-4d55-be35-65317e0538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AddtoPhotoLibrary" minOccurs="0"/>
                <xsd:element ref="ns2:ReceivedMediaConsent" minOccurs="0"/>
                <xsd:element ref="ns2:UsableinMarketing_x003f_" minOccurs="0"/>
                <xsd:element ref="ns2:UsableInMarket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90d721-bb90-4b18-b739-915c64685b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978cc8b-def7-498d-ad75-31730c135d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AddtoPhotoLibrary" ma:index="25" nillable="true" ma:displayName="Add to Photo Library" ma:default="0" ma:format="Dropdown" ma:internalName="AddtoPhotoLibrary">
      <xsd:simpleType>
        <xsd:restriction base="dms:Boolean"/>
      </xsd:simpleType>
    </xsd:element>
    <xsd:element name="ReceivedMediaConsent" ma:index="26" nillable="true" ma:displayName="Received Media Consent" ma:format="Dropdown" ma:internalName="ReceivedMediaConsent">
      <xsd:simpleType>
        <xsd:restriction base="dms:Choice">
          <xsd:enumeration value="Yes"/>
          <xsd:enumeration value="No"/>
          <xsd:enumeration value="N/A"/>
        </xsd:restriction>
      </xsd:simpleType>
    </xsd:element>
    <xsd:element name="UsableinMarketing_x003f_" ma:index="27" nillable="true" ma:displayName="Usable in Marketing?" ma:default="0" ma:format="Dropdown" ma:internalName="UsableinMarketing_x003f_">
      <xsd:simpleType>
        <xsd:restriction base="dms:Boolean"/>
      </xsd:simpleType>
    </xsd:element>
    <xsd:element name="UsableInMarketing" ma:index="28" nillable="true" ma:displayName="Usable In Marketing" ma:default="0" ma:format="Dropdown" ma:internalName="UsableInMarketing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4fc0b-af65-4d55-be35-65317e05389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7895a1cf-e964-4329-a66e-eb4a2bdcb59b}" ma:internalName="TaxCatchAll" ma:showField="CatchAllData" ma:web="19a4fc0b-af65-4d55-be35-65317e0538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64BE9A-5A94-46CD-B87E-B145D05A21C4}">
  <ds:schemaRefs>
    <ds:schemaRef ds:uri="http://www.w3.org/XML/1998/namespace"/>
    <ds:schemaRef ds:uri="http://schemas.microsoft.com/office/2006/documentManagement/types"/>
    <ds:schemaRef ds:uri="18696335-9210-4675-9c18-07343ad7020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a45b9cf-4291-42a2-abbf-458849c2f033"/>
    <ds:schemaRef ds:uri="http://schemas.microsoft.com/office/2006/metadata/properties"/>
    <ds:schemaRef ds:uri="http://purl.org/dc/terms/"/>
    <ds:schemaRef ds:uri="http://purl.org/dc/elements/1.1/"/>
    <ds:schemaRef ds:uri="2bb8f2b8-3fbe-4ccd-a8fe-3c5c819a145f"/>
    <ds:schemaRef ds:uri="19a4fc0b-af65-4d55-be35-65317e053893"/>
    <ds:schemaRef ds:uri="4990d721-bb90-4b18-b739-915c64685be7"/>
  </ds:schemaRefs>
</ds:datastoreItem>
</file>

<file path=customXml/itemProps2.xml><?xml version="1.0" encoding="utf-8"?>
<ds:datastoreItem xmlns:ds="http://schemas.openxmlformats.org/officeDocument/2006/customXml" ds:itemID="{0B760465-0C9F-4D1B-AA14-8E7669BA5A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90d721-bb90-4b18-b739-915c64685be7"/>
    <ds:schemaRef ds:uri="19a4fc0b-af65-4d55-be35-65317e0538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2DEE52-96E5-4102-B703-5998850EA8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Office PowerPoint</Application>
  <PresentationFormat>Widescreen</PresentationFormat>
  <Paragraphs>102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Hobbs</dc:creator>
  <cp:lastModifiedBy>John Forbes</cp:lastModifiedBy>
  <cp:revision>36</cp:revision>
  <cp:lastPrinted>2022-09-06T12:55:06Z</cp:lastPrinted>
  <dcterms:created xsi:type="dcterms:W3CDTF">2022-08-29T09:48:49Z</dcterms:created>
  <dcterms:modified xsi:type="dcterms:W3CDTF">2025-11-05T13:22:27Z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0x0101006AD9EEAF3B2A454B8EA81A04E39B4DF1</vt:lpwstr>
  </property>
  <property fmtid="{D5CDD505-2E9C-101B-9397-08002B2CF9AE}" pid="3" name="MediaServiceImageTags">
    <vt:lpwstr/>
  </property>
</Properties>
</file>